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25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1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1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55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50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2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0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43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987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0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0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67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53760-AC69-42F4-8C22-B44001C0BEF7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C52B3-ABA5-46DA-A02A-1EBEF8E5B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0C36-CC1D-4C6A-896C-480FE7D13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IMC </a:t>
            </a:r>
            <a:r>
              <a:rPr lang="en-US" dirty="0" err="1"/>
              <a:t>Bionade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Info &amp; Material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3E7B7-A7D1-4951-B9F9-46996EF428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19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CA784-B659-4ABD-B22E-461376DB3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IMC—Integrated Marketing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A33ED-A19A-4DAA-ABE5-312011855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careful coordination of all promotional messages to assure the consistency of messages at every contact point where a company meets the consumer.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440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0D6D8-DB47-4952-AE83-5B114230C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31530"/>
            <a:ext cx="7886700" cy="776582"/>
          </a:xfrm>
        </p:spPr>
        <p:txBody>
          <a:bodyPr>
            <a:noAutofit/>
          </a:bodyPr>
          <a:lstStyle/>
          <a:p>
            <a:r>
              <a:rPr lang="en-US" sz="3200" dirty="0"/>
              <a:t>Before choosing a target market, an organization segments the marketplace: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DC718-959A-452E-AC2C-DDAB955FC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523" y="1577598"/>
            <a:ext cx="7886700" cy="4351338"/>
          </a:xfrm>
        </p:spPr>
        <p:txBody>
          <a:bodyPr/>
          <a:lstStyle/>
          <a:p>
            <a:r>
              <a:rPr lang="en-US" dirty="0"/>
              <a:t>Market Segment: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8EFA4C-9E55-4C99-8D96-CB9A47A1B701}"/>
              </a:ext>
            </a:extLst>
          </p:cNvPr>
          <p:cNvSpPr txBox="1">
            <a:spLocks noChangeArrowheads="1"/>
          </p:cNvSpPr>
          <p:nvPr/>
        </p:nvSpPr>
        <p:spPr>
          <a:xfrm>
            <a:off x="656216" y="2110953"/>
            <a:ext cx="61722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800" dirty="0"/>
              <a:t>A subgroup of people or organizations sharing one or more characteristics that cause them to have similar product needs.</a:t>
            </a:r>
          </a:p>
          <a:p>
            <a:pPr>
              <a:buFontTx/>
              <a:buNone/>
            </a:pPr>
            <a:endParaRPr lang="en-US" altLang="en-US" sz="1800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341B05D7-A29E-4F33-AF1B-1650F1D4C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3" r="21783"/>
          <a:stretch>
            <a:fillRect/>
          </a:stretch>
        </p:blipFill>
        <p:spPr bwMode="auto">
          <a:xfrm>
            <a:off x="1193370" y="2476594"/>
            <a:ext cx="3506508" cy="335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9DB90C26-B378-4628-94AA-36B1AAACF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7166" y="2951818"/>
            <a:ext cx="13145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Useful</a:t>
            </a:r>
            <a:br>
              <a:rPr lang="en-US" altLang="en-US" sz="1800" b="1" dirty="0">
                <a:ea typeface="ＭＳ Ｐゴシック" panose="020B0600070205080204" pitchFamily="34" charset="-128"/>
              </a:rPr>
            </a:br>
            <a:r>
              <a:rPr lang="en-US" altLang="en-US" sz="1800" b="1" dirty="0">
                <a:ea typeface="ＭＳ Ｐゴシック" panose="020B0600070205080204" pitchFamily="34" charset="-128"/>
              </a:rPr>
              <a:t>segment?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950F653B-DF13-4969-BA8F-5D3BFCB24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7532" y="3981040"/>
            <a:ext cx="439691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36550" indent="-3365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7EC56D"/>
              </a:buClr>
              <a:buFont typeface="Wingdings" panose="05000000000000000000" pitchFamily="2" charset="2"/>
              <a:buChar char="þ"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Substantial</a:t>
            </a:r>
          </a:p>
          <a:p>
            <a:pPr>
              <a:spcBef>
                <a:spcPct val="0"/>
              </a:spcBef>
              <a:buClr>
                <a:srgbClr val="7EC56D"/>
              </a:buClr>
              <a:buFont typeface="Wingdings" panose="05000000000000000000" pitchFamily="2" charset="2"/>
              <a:buChar char="þ"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Identifiable</a:t>
            </a:r>
          </a:p>
          <a:p>
            <a:pPr>
              <a:spcBef>
                <a:spcPct val="0"/>
              </a:spcBef>
              <a:buClr>
                <a:srgbClr val="7EC56D"/>
              </a:buClr>
              <a:buFont typeface="Wingdings" panose="05000000000000000000" pitchFamily="2" charset="2"/>
              <a:buChar char="þ"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Reachable</a:t>
            </a:r>
          </a:p>
          <a:p>
            <a:pPr>
              <a:spcBef>
                <a:spcPct val="0"/>
              </a:spcBef>
              <a:buClr>
                <a:srgbClr val="7EC56D"/>
              </a:buClr>
              <a:buFont typeface="Wingdings" panose="05000000000000000000" pitchFamily="2" charset="2"/>
              <a:buChar char="þ"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Responsive</a:t>
            </a:r>
          </a:p>
          <a:p>
            <a:pPr>
              <a:spcBef>
                <a:spcPct val="0"/>
              </a:spcBef>
              <a:buClr>
                <a:srgbClr val="7EC56D"/>
              </a:buClr>
              <a:buFont typeface="Wingdings" panose="05000000000000000000" pitchFamily="2" charset="2"/>
              <a:buChar char="þ"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Profitable</a:t>
            </a:r>
          </a:p>
          <a:p>
            <a:pPr>
              <a:spcBef>
                <a:spcPct val="0"/>
              </a:spcBef>
              <a:buClr>
                <a:srgbClr val="7EC56D"/>
              </a:buClr>
              <a:buFont typeface="Wingdings" panose="05000000000000000000" pitchFamily="2" charset="2"/>
              <a:buNone/>
            </a:pPr>
            <a:endParaRPr lang="en-US" altLang="en-US" sz="1800" b="1" dirty="0"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  <a:buClr>
                <a:srgbClr val="7EC56D"/>
              </a:buClr>
              <a:buFont typeface="Wingdings" panose="05000000000000000000" pitchFamily="2" charset="2"/>
              <a:buNone/>
            </a:pPr>
            <a:r>
              <a:rPr lang="en-US" altLang="en-US" sz="1800" b="1" dirty="0">
                <a:ea typeface="ＭＳ Ｐゴシック" panose="020B0600070205080204" pitchFamily="34" charset="-128"/>
              </a:rPr>
              <a:t>Then, yes:  Useful segmentation scheme</a:t>
            </a:r>
          </a:p>
          <a:p>
            <a:pPr>
              <a:spcBef>
                <a:spcPct val="0"/>
              </a:spcBef>
              <a:buClr>
                <a:srgbClr val="7EC56D"/>
              </a:buClr>
              <a:buFont typeface="Wingdings" panose="05000000000000000000" pitchFamily="2" charset="2"/>
              <a:buChar char="þ"/>
            </a:pPr>
            <a:endParaRPr lang="en-US" altLang="en-US" sz="1800" b="1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432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AB708-0805-4B93-A440-6BD597791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6BA12-4947-44B0-9CED-8115D31AC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89" y="1463997"/>
            <a:ext cx="7886700" cy="4351338"/>
          </a:xfrm>
        </p:spPr>
        <p:txBody>
          <a:bodyPr/>
          <a:lstStyle/>
          <a:p>
            <a:pPr>
              <a:buNone/>
            </a:pPr>
            <a:r>
              <a:rPr lang="en-US" altLang="en-US" dirty="0"/>
              <a:t>Marketers tend to use one or more of the following categories for segmentation:</a:t>
            </a:r>
          </a:p>
          <a:p>
            <a:r>
              <a:rPr lang="en-US" altLang="en-US" dirty="0"/>
              <a:t>Geographic.</a:t>
            </a:r>
          </a:p>
          <a:p>
            <a:r>
              <a:rPr lang="en-US" altLang="en-US" dirty="0"/>
              <a:t>Demographic.</a:t>
            </a:r>
          </a:p>
          <a:p>
            <a:r>
              <a:rPr lang="en-US" altLang="en-US" dirty="0"/>
              <a:t>Psychographic.</a:t>
            </a:r>
          </a:p>
          <a:p>
            <a:r>
              <a:rPr lang="en-US" altLang="en-US" dirty="0"/>
              <a:t>Benefits sought.</a:t>
            </a:r>
          </a:p>
          <a:p>
            <a:r>
              <a:rPr lang="en-US" altLang="en-US" dirty="0"/>
              <a:t>Usage-Based or Behavioral.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604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41B52-63C7-4D48-879F-4582269B4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Once a market segment is selected, an organization must “target” and understand how to reach that group.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83FA2-44AC-4314-A269-C14C81594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55741"/>
            <a:ext cx="7886700" cy="3821221"/>
          </a:xfrm>
        </p:spPr>
        <p:txBody>
          <a:bodyPr/>
          <a:lstStyle/>
          <a:p>
            <a:r>
              <a:rPr lang="en-US" dirty="0"/>
              <a:t>Promotion—</a:t>
            </a:r>
            <a:r>
              <a:rPr lang="en-US" altLang="en-US" dirty="0"/>
              <a:t>Communication by marketers that informs, persuades, and/or reminds potential buyers of a product in order to influence an opinion or elicit a response.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354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FAB46-709A-4CD4-B747-58C34B84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IMC and the Promotional Mix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3810B-5E83-44AB-8677-AAA49A3C5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Advertising</a:t>
            </a:r>
          </a:p>
          <a:p>
            <a:r>
              <a:rPr lang="en-US" altLang="en-US" dirty="0"/>
              <a:t>Public relations</a:t>
            </a:r>
          </a:p>
          <a:p>
            <a:r>
              <a:rPr lang="en-US" altLang="en-US" dirty="0"/>
              <a:t>Sales promotion</a:t>
            </a:r>
          </a:p>
          <a:p>
            <a:r>
              <a:rPr lang="en-US" altLang="en-US" dirty="0"/>
              <a:t>Personal selling</a:t>
            </a:r>
          </a:p>
          <a:p>
            <a:r>
              <a:rPr lang="en-US" altLang="en-US" dirty="0"/>
              <a:t>Direct Marketing</a:t>
            </a:r>
          </a:p>
          <a:p>
            <a:r>
              <a:rPr lang="en-US" altLang="en-US" dirty="0"/>
              <a:t>Digital Marketing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527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40EC4-42C5-451D-8A44-38906AD17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2C95D-D9DE-43E5-9B06-1214CD43E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/>
          <a:lstStyle/>
          <a:p>
            <a:r>
              <a:rPr lang="en-US" dirty="0"/>
              <a:t>A “creative” is a stand-alone promotional tool used to inform, remind, and/or persuade.</a:t>
            </a:r>
          </a:p>
          <a:p>
            <a:r>
              <a:rPr lang="en-US" dirty="0"/>
              <a:t>Utilizing items from the promotional mix, a creative positions the product in the consumer’s mind while reaching the appropriate target market.</a:t>
            </a:r>
          </a:p>
          <a:p>
            <a:endParaRPr lang="en-US" dirty="0"/>
          </a:p>
          <a:p>
            <a:r>
              <a:rPr lang="en-US" dirty="0"/>
              <a:t>Note: a television commercial can be one creative, however, taking an image and text from the commercial and placing it on a billboard would not be a different creative.</a:t>
            </a:r>
          </a:p>
        </p:txBody>
      </p:sp>
    </p:spTree>
    <p:extLst>
      <p:ext uri="{BB962C8B-B14F-4D97-AF65-F5344CB8AC3E}">
        <p14:creationId xmlns:p14="http://schemas.microsoft.com/office/powerpoint/2010/main" val="10810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F4E78-3285-497A-94A2-24CF656D9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1F7D9-5F1F-459A-B1EE-780237D96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Developing a specific marketing mix to influence potential customers’ overall perception of a brand, product line, or organization in general.</a:t>
            </a:r>
          </a:p>
          <a:p>
            <a:r>
              <a:rPr lang="en-US" altLang="en-US" dirty="0"/>
              <a:t>How is the product viewed in relation/comparison to competition?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783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53E99-D99F-4173-A90D-9FE340C55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06101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Target Market, Position, 3 Creatives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D98A62-2121-46C6-82C3-61461832D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062" y="1060925"/>
            <a:ext cx="1665098" cy="17513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2000" dirty="0"/>
              <a:t>Position of </a:t>
            </a:r>
            <a:r>
              <a:rPr lang="en-US" sz="2000" dirty="0" err="1"/>
              <a:t>Bionade</a:t>
            </a:r>
            <a:endParaRPr lang="en-US" sz="2000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C0A5EF9-00E0-4C60-A656-D4035AA10833}"/>
              </a:ext>
            </a:extLst>
          </p:cNvPr>
          <p:cNvSpPr txBox="1">
            <a:spLocks/>
          </p:cNvSpPr>
          <p:nvPr/>
        </p:nvSpPr>
        <p:spPr>
          <a:xfrm>
            <a:off x="2294724" y="1088401"/>
            <a:ext cx="1665098" cy="175130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Target Market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4D17C574-8DDE-44C9-BAFA-9D6CF8FE88A1}"/>
              </a:ext>
            </a:extLst>
          </p:cNvPr>
          <p:cNvSpPr txBox="1">
            <a:spLocks/>
          </p:cNvSpPr>
          <p:nvPr/>
        </p:nvSpPr>
        <p:spPr>
          <a:xfrm>
            <a:off x="5672382" y="3897824"/>
            <a:ext cx="1665098" cy="175130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Creative #3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37C8585D-8E52-488F-B438-6657375FAF21}"/>
              </a:ext>
            </a:extLst>
          </p:cNvPr>
          <p:cNvSpPr txBox="1">
            <a:spLocks/>
          </p:cNvSpPr>
          <p:nvPr/>
        </p:nvSpPr>
        <p:spPr>
          <a:xfrm>
            <a:off x="1732162" y="3959031"/>
            <a:ext cx="1665098" cy="175130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Creative #1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43C575CF-C5ED-420A-8240-A0A17B581F52}"/>
              </a:ext>
            </a:extLst>
          </p:cNvPr>
          <p:cNvSpPr txBox="1">
            <a:spLocks/>
          </p:cNvSpPr>
          <p:nvPr/>
        </p:nvSpPr>
        <p:spPr>
          <a:xfrm>
            <a:off x="3677160" y="3959031"/>
            <a:ext cx="1665098" cy="175130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Creative #2</a:t>
            </a:r>
          </a:p>
        </p:txBody>
      </p:sp>
      <p:sp>
        <p:nvSpPr>
          <p:cNvPr id="18" name="Arrow: Left-Right 17">
            <a:extLst>
              <a:ext uri="{FF2B5EF4-FFF2-40B4-BE49-F238E27FC236}">
                <a16:creationId xmlns:a16="http://schemas.microsoft.com/office/drawing/2014/main" id="{783654A8-E295-4A19-A379-C9B73B9BB866}"/>
              </a:ext>
            </a:extLst>
          </p:cNvPr>
          <p:cNvSpPr/>
          <p:nvPr/>
        </p:nvSpPr>
        <p:spPr>
          <a:xfrm>
            <a:off x="3287996" y="5446945"/>
            <a:ext cx="411675" cy="202186"/>
          </a:xfrm>
          <a:prstGeom prst="leftRightArrow">
            <a:avLst>
              <a:gd name="adj1" fmla="val 91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Left-Right 22">
            <a:extLst>
              <a:ext uri="{FF2B5EF4-FFF2-40B4-BE49-F238E27FC236}">
                <a16:creationId xmlns:a16="http://schemas.microsoft.com/office/drawing/2014/main" id="{C3AF7203-1736-4302-9EB1-E1216113A204}"/>
              </a:ext>
            </a:extLst>
          </p:cNvPr>
          <p:cNvSpPr/>
          <p:nvPr/>
        </p:nvSpPr>
        <p:spPr>
          <a:xfrm rot="1944873">
            <a:off x="4015866" y="3132361"/>
            <a:ext cx="2061519" cy="354586"/>
          </a:xfrm>
          <a:prstGeom prst="leftRightArrow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Left-Right 23">
            <a:extLst>
              <a:ext uri="{FF2B5EF4-FFF2-40B4-BE49-F238E27FC236}">
                <a16:creationId xmlns:a16="http://schemas.microsoft.com/office/drawing/2014/main" id="{3A354AAD-763E-4302-AE6C-551804A4DCEF}"/>
              </a:ext>
            </a:extLst>
          </p:cNvPr>
          <p:cNvSpPr/>
          <p:nvPr/>
        </p:nvSpPr>
        <p:spPr>
          <a:xfrm rot="3503285">
            <a:off x="3322588" y="3229701"/>
            <a:ext cx="1202247" cy="354586"/>
          </a:xfrm>
          <a:prstGeom prst="leftRightArrow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Left-Right 24">
            <a:extLst>
              <a:ext uri="{FF2B5EF4-FFF2-40B4-BE49-F238E27FC236}">
                <a16:creationId xmlns:a16="http://schemas.microsoft.com/office/drawing/2014/main" id="{A12341D8-48F9-49D1-A9BD-FE820FFC583C}"/>
              </a:ext>
            </a:extLst>
          </p:cNvPr>
          <p:cNvSpPr/>
          <p:nvPr/>
        </p:nvSpPr>
        <p:spPr>
          <a:xfrm rot="7234586">
            <a:off x="2159526" y="3209353"/>
            <a:ext cx="1168851" cy="352952"/>
          </a:xfrm>
          <a:prstGeom prst="leftRightArrow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Left-Right 29">
            <a:extLst>
              <a:ext uri="{FF2B5EF4-FFF2-40B4-BE49-F238E27FC236}">
                <a16:creationId xmlns:a16="http://schemas.microsoft.com/office/drawing/2014/main" id="{A586D43C-B6D7-443C-8E2F-0A664FD2609D}"/>
              </a:ext>
            </a:extLst>
          </p:cNvPr>
          <p:cNvSpPr/>
          <p:nvPr/>
        </p:nvSpPr>
        <p:spPr>
          <a:xfrm>
            <a:off x="3077310" y="5633632"/>
            <a:ext cx="2869772" cy="248682"/>
          </a:xfrm>
          <a:prstGeom prst="leftRightArrow">
            <a:avLst>
              <a:gd name="adj1" fmla="val 12606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Left-Right 30">
            <a:extLst>
              <a:ext uri="{FF2B5EF4-FFF2-40B4-BE49-F238E27FC236}">
                <a16:creationId xmlns:a16="http://schemas.microsoft.com/office/drawing/2014/main" id="{1106867A-E1D9-4BFD-9B8D-56952C2831C6}"/>
              </a:ext>
            </a:extLst>
          </p:cNvPr>
          <p:cNvSpPr/>
          <p:nvPr/>
        </p:nvSpPr>
        <p:spPr>
          <a:xfrm rot="2842134">
            <a:off x="5469711" y="3127212"/>
            <a:ext cx="1168851" cy="352952"/>
          </a:xfrm>
          <a:prstGeom prst="leftRightArrow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Left-Right 31">
            <a:extLst>
              <a:ext uri="{FF2B5EF4-FFF2-40B4-BE49-F238E27FC236}">
                <a16:creationId xmlns:a16="http://schemas.microsoft.com/office/drawing/2014/main" id="{1DB5DFA4-E02D-41E3-B62E-D8D0F9229598}"/>
              </a:ext>
            </a:extLst>
          </p:cNvPr>
          <p:cNvSpPr/>
          <p:nvPr/>
        </p:nvSpPr>
        <p:spPr>
          <a:xfrm rot="8266967">
            <a:off x="2929063" y="3251447"/>
            <a:ext cx="2061519" cy="354586"/>
          </a:xfrm>
          <a:prstGeom prst="leftRightArrow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Left-Right 32">
            <a:extLst>
              <a:ext uri="{FF2B5EF4-FFF2-40B4-BE49-F238E27FC236}">
                <a16:creationId xmlns:a16="http://schemas.microsoft.com/office/drawing/2014/main" id="{677EA5F9-34CC-45E6-8E20-7595F4396913}"/>
              </a:ext>
            </a:extLst>
          </p:cNvPr>
          <p:cNvSpPr/>
          <p:nvPr/>
        </p:nvSpPr>
        <p:spPr>
          <a:xfrm rot="7287738">
            <a:off x="4266556" y="3229275"/>
            <a:ext cx="1202247" cy="354586"/>
          </a:xfrm>
          <a:prstGeom prst="leftRightArrow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Left-Right 33">
            <a:extLst>
              <a:ext uri="{FF2B5EF4-FFF2-40B4-BE49-F238E27FC236}">
                <a16:creationId xmlns:a16="http://schemas.microsoft.com/office/drawing/2014/main" id="{DEBCFE66-ADEA-490B-BBA7-23DC31558A85}"/>
              </a:ext>
            </a:extLst>
          </p:cNvPr>
          <p:cNvSpPr/>
          <p:nvPr/>
        </p:nvSpPr>
        <p:spPr>
          <a:xfrm>
            <a:off x="5322642" y="5387533"/>
            <a:ext cx="411675" cy="202186"/>
          </a:xfrm>
          <a:prstGeom prst="leftRightArrow">
            <a:avLst>
              <a:gd name="adj1" fmla="val 91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2F2A5125-7381-4716-8395-C3429C26E0AF}"/>
              </a:ext>
            </a:extLst>
          </p:cNvPr>
          <p:cNvSpPr/>
          <p:nvPr/>
        </p:nvSpPr>
        <p:spPr>
          <a:xfrm>
            <a:off x="4050483" y="1908609"/>
            <a:ext cx="411675" cy="202186"/>
          </a:xfrm>
          <a:prstGeom prst="leftRightArrow">
            <a:avLst>
              <a:gd name="adj1" fmla="val 91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42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7FB03-3CC4-4108-A6DC-C5AA5BD3E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IMC—</a:t>
            </a:r>
            <a:r>
              <a:rPr lang="en-US" i="1" dirty="0"/>
              <a:t>INTEGRATED</a:t>
            </a:r>
            <a:r>
              <a:rPr lang="en-US" dirty="0"/>
              <a:t> Marketing 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3E29E-C63A-41D6-BB60-462CD9269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IMC Campaign needs to make “sense”</a:t>
            </a:r>
          </a:p>
          <a:p>
            <a:pPr lvl="1"/>
            <a:r>
              <a:rPr lang="en-US" dirty="0"/>
              <a:t>Does the target market work with the positioning?</a:t>
            </a:r>
          </a:p>
          <a:p>
            <a:pPr lvl="1"/>
            <a:r>
              <a:rPr lang="en-US" dirty="0"/>
              <a:t>Does Creative #1 work with the target market?</a:t>
            </a:r>
          </a:p>
          <a:p>
            <a:pPr lvl="1"/>
            <a:r>
              <a:rPr lang="en-US" dirty="0"/>
              <a:t>Does Creative #2 work with the target market?</a:t>
            </a:r>
          </a:p>
          <a:p>
            <a:pPr lvl="1"/>
            <a:r>
              <a:rPr lang="en-US" dirty="0"/>
              <a:t>Does Creative #3 work with the target market?</a:t>
            </a:r>
          </a:p>
          <a:p>
            <a:pPr lvl="1"/>
            <a:r>
              <a:rPr lang="en-US" dirty="0"/>
              <a:t>Does each creative work with the desired positioning?</a:t>
            </a:r>
          </a:p>
          <a:p>
            <a:pPr lvl="1"/>
            <a:r>
              <a:rPr lang="en-US" dirty="0"/>
              <a:t>Does each creative work with each other?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63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1173</TotalTime>
  <Words>388</Words>
  <Application>Microsoft Office PowerPoint</Application>
  <PresentationFormat>On-screen Show (4:3)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IMC Bionade  Info &amp; Material</vt:lpstr>
      <vt:lpstr>IMC—Integrated Marketing Communication</vt:lpstr>
      <vt:lpstr>Before choosing a target market, an organization segments the marketplace: </vt:lpstr>
      <vt:lpstr>Segmentation Bases</vt:lpstr>
      <vt:lpstr>Once a market segment is selected, an organization must “target” and understand how to reach that group.</vt:lpstr>
      <vt:lpstr>IMC and the Promotional Mix</vt:lpstr>
      <vt:lpstr>Creatives</vt:lpstr>
      <vt:lpstr>Positioning</vt:lpstr>
      <vt:lpstr>Target Market, Position, 3 Creatives</vt:lpstr>
      <vt:lpstr>IMC—INTEGRATED Marketing Communications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IMC Bionade  Baseline Material</dc:title>
  <dc:creator>Sam Doss</dc:creator>
  <cp:lastModifiedBy>Sam Doss</cp:lastModifiedBy>
  <cp:revision>15</cp:revision>
  <dcterms:created xsi:type="dcterms:W3CDTF">2020-04-12T19:38:27Z</dcterms:created>
  <dcterms:modified xsi:type="dcterms:W3CDTF">2020-04-13T15:15:32Z</dcterms:modified>
</cp:coreProperties>
</file>